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B000"/>
    <a:srgbClr val="2229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950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D04CFC-63A2-4948-938D-0E540EAE1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3549354-BC61-4DDC-83BE-618ACC1306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0A0768-CF57-4A1C-9234-60358DC47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31CF-3AF7-451D-AF14-CD65C4551CF1}" type="datetimeFigureOut">
              <a:rPr lang="es-ES" smtClean="0"/>
              <a:t>09/12/2020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DBFE55-1C36-4FF7-9991-13F854F8C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5DD426-1B8B-4B8D-8118-CFB446F32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AF6A-E609-4253-A251-3F4351895A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253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95C62B-AD2E-4712-9551-D7E8DC4B3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E785331-9453-4CD6-9336-AB3D1C0DF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2031B6-603A-4DA9-B745-C4F0460C8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31CF-3AF7-451D-AF14-CD65C4551CF1}" type="datetimeFigureOut">
              <a:rPr lang="es-ES" smtClean="0"/>
              <a:t>09/12/2020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31A912-2701-4006-9693-755F334E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3E2525-FD10-4562-8F80-AD34A796F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AF6A-E609-4253-A251-3F4351895A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4240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A48DC14-B8E5-4703-8B39-63819A9660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88EC8A0-6A6D-4B9B-A5E1-7C6FCCFF4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ACA3FC-BC83-4B01-ACBC-CC6C75896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31CF-3AF7-451D-AF14-CD65C4551CF1}" type="datetimeFigureOut">
              <a:rPr lang="es-ES" smtClean="0"/>
              <a:t>09/12/2020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75464F-6EE8-4A16-A3E4-1CCB8F19A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89A236-58DD-4734-9C1D-58FE93306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AF6A-E609-4253-A251-3F4351895A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11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BA1EC6-1440-4C4B-AB63-19A41F703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E48D08-7E22-49FD-A51A-519449FB6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04EE5C-61D9-44D5-941B-219BABBF7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31CF-3AF7-451D-AF14-CD65C4551CF1}" type="datetimeFigureOut">
              <a:rPr lang="es-ES" smtClean="0"/>
              <a:t>09/12/2020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F4E3CD-A494-4A34-8E5C-7BC84B908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80DE20-A61E-44F5-B02D-D9552322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AF6A-E609-4253-A251-3F4351895A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5900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44AE3B-87B1-4223-A8CA-22CE9DD9F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31D9B5-74EA-454A-BDE9-19BB34DA3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0F00B6-1A98-4CB3-ADA6-7F6BE43B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31CF-3AF7-451D-AF14-CD65C4551CF1}" type="datetimeFigureOut">
              <a:rPr lang="es-ES" smtClean="0"/>
              <a:t>09/12/2020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04A317-559F-489C-826E-30A75F972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F69150-1FAD-4581-9932-AE5A55EE8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AF6A-E609-4253-A251-3F4351895A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868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321ED7-0D7C-4CC6-817D-29DDD0B19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98655D-1E73-4FE4-95A7-8100CCA679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8BBB0B9-3BE6-4870-9186-3A732579B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3B5BC10-BD94-45F7-A775-A4B6C347D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31CF-3AF7-451D-AF14-CD65C4551CF1}" type="datetimeFigureOut">
              <a:rPr lang="es-ES" smtClean="0"/>
              <a:t>09/12/2020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64D59C-6411-4039-891D-4C863E021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DBF407-48B9-43A7-A37D-6A040673D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AF6A-E609-4253-A251-3F4351895A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867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76F562-96FF-437A-AF4B-87DEAA56D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920DAC-3BF9-4D1D-872E-97EA1C8B2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1C81691-DBBE-40C4-B49E-C7E5686AA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94121E3-6BF3-44B1-A63D-F80E3A57EF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BD49DE7-BEF8-44B4-9787-3D064723F6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C87863E-D32C-4113-9691-1FBE769B2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31CF-3AF7-451D-AF14-CD65C4551CF1}" type="datetimeFigureOut">
              <a:rPr lang="es-ES" smtClean="0"/>
              <a:t>09/12/2020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2DF94F8-C762-4FA7-84FB-A6A37BA20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9057B2B-B8DC-4AD1-BC89-056ED31A3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AF6A-E609-4253-A251-3F4351895A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8177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E54341-A9E3-4F9C-85BB-4EBA80492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7E18ED3-2DB1-4867-9AD3-1AC4AC75B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31CF-3AF7-451D-AF14-CD65C4551CF1}" type="datetimeFigureOut">
              <a:rPr lang="es-ES" smtClean="0"/>
              <a:t>09/12/2020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484EAF8-031B-4EA5-8E92-11D45399E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F2FBFF2-0D10-4044-9C04-9D82CC602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AF6A-E609-4253-A251-3F4351895A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0290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19C26F2-C56A-4C76-9940-8B775FE22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31CF-3AF7-451D-AF14-CD65C4551CF1}" type="datetimeFigureOut">
              <a:rPr lang="es-ES" smtClean="0"/>
              <a:t>09/12/2020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6872385-0F38-48FF-8F4A-6E39422B0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763A144-CFDB-4EB1-B4D9-E8E7A336F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AF6A-E609-4253-A251-3F4351895A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6783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8D85FE-0A26-42E7-9C1E-819D8A4A5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3F0787-8AFF-4C30-843B-A33675CD1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28D5D71-A129-418D-8655-D2FD2FED99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842815-D961-4601-A5AD-37BE6570A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31CF-3AF7-451D-AF14-CD65C4551CF1}" type="datetimeFigureOut">
              <a:rPr lang="es-ES" smtClean="0"/>
              <a:t>09/12/2020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ABF147-091A-4CFF-98C5-8B024E55F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5F1735-4C0B-405D-AB5C-C71168930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AF6A-E609-4253-A251-3F4351895A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0211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7526B5-8FF7-44CB-8271-C7707745E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1D4A5BB-B191-4A50-BCFA-5F3DF05AC7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DE8AA3B-1216-429E-A036-F86CD2F65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E07A953-985C-4AEB-80D7-EDC3F7B83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31CF-3AF7-451D-AF14-CD65C4551CF1}" type="datetimeFigureOut">
              <a:rPr lang="es-ES" smtClean="0"/>
              <a:t>09/12/2020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CD410E-52BE-4BBA-B37B-7A1C3981D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42A96D9-85DF-4DB2-8B8C-5D07C1A9E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AF6A-E609-4253-A251-3F4351895A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180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D297AE8-CBB8-49AB-80D7-8AA5AB6F1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686386-037A-4A94-8F1E-90DC2319C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EE434-A745-4138-B99A-CBAA784C94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231CF-3AF7-451D-AF14-CD65C4551CF1}" type="datetimeFigureOut">
              <a:rPr lang="es-ES" smtClean="0"/>
              <a:t>09/12/2020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C42C4A-FD22-4FA8-BDE9-4EA4550645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314ECC-698B-4DB5-A80A-5768A319A6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2AF6A-E609-4253-A251-3F4351895A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166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upo 86">
            <a:extLst>
              <a:ext uri="{FF2B5EF4-FFF2-40B4-BE49-F238E27FC236}">
                <a16:creationId xmlns:a16="http://schemas.microsoft.com/office/drawing/2014/main" id="{CB66FF04-FD16-4B1B-B74E-98BBBAFF995A}"/>
              </a:ext>
            </a:extLst>
          </p:cNvPr>
          <p:cNvGrpSpPr/>
          <p:nvPr/>
        </p:nvGrpSpPr>
        <p:grpSpPr>
          <a:xfrm>
            <a:off x="1516706" y="448488"/>
            <a:ext cx="9213793" cy="6055626"/>
            <a:chOff x="1516706" y="448488"/>
            <a:chExt cx="9213793" cy="6055626"/>
          </a:xfrm>
        </p:grpSpPr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FA1B9F1F-03BB-4C17-963F-F42D3794FEBA}"/>
                </a:ext>
              </a:extLst>
            </p:cNvPr>
            <p:cNvSpPr txBox="1"/>
            <p:nvPr/>
          </p:nvSpPr>
          <p:spPr>
            <a:xfrm>
              <a:off x="1981618" y="448488"/>
              <a:ext cx="58956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600" dirty="0">
                  <a:solidFill>
                    <a:srgbClr val="222960"/>
                  </a:solidFill>
                  <a:latin typeface="Roboto" pitchFamily="2" charset="0"/>
                  <a:ea typeface="Roboto" pitchFamily="2" charset="0"/>
                </a:rPr>
                <a:t>La Cadena de Valor</a:t>
              </a:r>
            </a:p>
          </p:txBody>
        </p:sp>
        <p:grpSp>
          <p:nvGrpSpPr>
            <p:cNvPr id="57" name="Grupo 56">
              <a:extLst>
                <a:ext uri="{FF2B5EF4-FFF2-40B4-BE49-F238E27FC236}">
                  <a16:creationId xmlns:a16="http://schemas.microsoft.com/office/drawing/2014/main" id="{196940EA-0896-4EF8-BFDC-B64C8A5BF8C9}"/>
                </a:ext>
              </a:extLst>
            </p:cNvPr>
            <p:cNvGrpSpPr/>
            <p:nvPr/>
          </p:nvGrpSpPr>
          <p:grpSpPr>
            <a:xfrm>
              <a:off x="1968276" y="1433586"/>
              <a:ext cx="8762223" cy="4591066"/>
              <a:chOff x="2094111" y="1592977"/>
              <a:chExt cx="8762223" cy="4591066"/>
            </a:xfrm>
          </p:grpSpPr>
          <p:sp>
            <p:nvSpPr>
              <p:cNvPr id="31" name="Flecha: pentágono 30">
                <a:extLst>
                  <a:ext uri="{FF2B5EF4-FFF2-40B4-BE49-F238E27FC236}">
                    <a16:creationId xmlns:a16="http://schemas.microsoft.com/office/drawing/2014/main" id="{6FE6A85C-956A-4CE0-8031-1D6B2519D87B}"/>
                  </a:ext>
                </a:extLst>
              </p:cNvPr>
              <p:cNvSpPr/>
              <p:nvPr/>
            </p:nvSpPr>
            <p:spPr>
              <a:xfrm>
                <a:off x="6058475" y="1597871"/>
                <a:ext cx="4797859" cy="4576427"/>
              </a:xfrm>
              <a:prstGeom prst="homePlate">
                <a:avLst/>
              </a:prstGeom>
              <a:solidFill>
                <a:srgbClr val="19327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1200">
                  <a:solidFill>
                    <a:schemeClr val="bg1"/>
                  </a:solidFill>
                  <a:latin typeface="Roboto" pitchFamily="2" charset="0"/>
                  <a:ea typeface="Roboto" pitchFamily="2" charset="0"/>
                </a:endParaRPr>
              </a:p>
            </p:txBody>
          </p:sp>
          <p:sp>
            <p:nvSpPr>
              <p:cNvPr id="32" name="Triángulo rectángulo 31">
                <a:extLst>
                  <a:ext uri="{FF2B5EF4-FFF2-40B4-BE49-F238E27FC236}">
                    <a16:creationId xmlns:a16="http://schemas.microsoft.com/office/drawing/2014/main" id="{E4D63F12-394E-4474-AE88-FDD85A2295F2}"/>
                  </a:ext>
                </a:extLst>
              </p:cNvPr>
              <p:cNvSpPr/>
              <p:nvPr/>
            </p:nvSpPr>
            <p:spPr>
              <a:xfrm>
                <a:off x="7709483" y="1592977"/>
                <a:ext cx="2289393" cy="2297976"/>
              </a:xfrm>
              <a:prstGeom prst="rtTriangl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1600">
                  <a:latin typeface="Roboto" pitchFamily="2" charset="0"/>
                  <a:ea typeface="Roboto" pitchFamily="2" charset="0"/>
                </a:endParaRPr>
              </a:p>
            </p:txBody>
          </p:sp>
          <p:sp>
            <p:nvSpPr>
              <p:cNvPr id="33" name="Rectángulo 32">
                <a:extLst>
                  <a:ext uri="{FF2B5EF4-FFF2-40B4-BE49-F238E27FC236}">
                    <a16:creationId xmlns:a16="http://schemas.microsoft.com/office/drawing/2014/main" id="{7C16BC7E-F539-403A-A0CB-DF0D121EF94C}"/>
                  </a:ext>
                </a:extLst>
              </p:cNvPr>
              <p:cNvSpPr/>
              <p:nvPr/>
            </p:nvSpPr>
            <p:spPr>
              <a:xfrm>
                <a:off x="2094111" y="1592977"/>
                <a:ext cx="5615372" cy="229797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1600">
                  <a:latin typeface="Roboto" pitchFamily="2" charset="0"/>
                  <a:ea typeface="Roboto" pitchFamily="2" charset="0"/>
                </a:endParaRPr>
              </a:p>
            </p:txBody>
          </p:sp>
          <p:sp>
            <p:nvSpPr>
              <p:cNvPr id="34" name="Rectángulo 33">
                <a:extLst>
                  <a:ext uri="{FF2B5EF4-FFF2-40B4-BE49-F238E27FC236}">
                    <a16:creationId xmlns:a16="http://schemas.microsoft.com/office/drawing/2014/main" id="{159DA7B8-73E4-4EF1-9865-F0E63D6A1847}"/>
                  </a:ext>
                </a:extLst>
              </p:cNvPr>
              <p:cNvSpPr/>
              <p:nvPr/>
            </p:nvSpPr>
            <p:spPr>
              <a:xfrm>
                <a:off x="2100782" y="3889756"/>
                <a:ext cx="5615372" cy="2284541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1600">
                  <a:latin typeface="Roboto" pitchFamily="2" charset="0"/>
                  <a:ea typeface="Roboto" pitchFamily="2" charset="0"/>
                </a:endParaRPr>
              </a:p>
            </p:txBody>
          </p:sp>
          <p:sp>
            <p:nvSpPr>
              <p:cNvPr id="35" name="Triángulo rectángulo 34">
                <a:extLst>
                  <a:ext uri="{FF2B5EF4-FFF2-40B4-BE49-F238E27FC236}">
                    <a16:creationId xmlns:a16="http://schemas.microsoft.com/office/drawing/2014/main" id="{B6FF6405-B35F-46AF-BD96-92CE31AF839E}"/>
                  </a:ext>
                </a:extLst>
              </p:cNvPr>
              <p:cNvSpPr/>
              <p:nvPr/>
            </p:nvSpPr>
            <p:spPr>
              <a:xfrm rot="5400000">
                <a:off x="7718534" y="3890359"/>
                <a:ext cx="2289393" cy="2297976"/>
              </a:xfrm>
              <a:prstGeom prst="rtTriangl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1600">
                  <a:latin typeface="Roboto" pitchFamily="2" charset="0"/>
                  <a:ea typeface="Roboto" pitchFamily="2" charset="0"/>
                </a:endParaRPr>
              </a:p>
            </p:txBody>
          </p:sp>
          <p:cxnSp>
            <p:nvCxnSpPr>
              <p:cNvPr id="36" name="Conector recto 35">
                <a:extLst>
                  <a:ext uri="{FF2B5EF4-FFF2-40B4-BE49-F238E27FC236}">
                    <a16:creationId xmlns:a16="http://schemas.microsoft.com/office/drawing/2014/main" id="{AB437A4F-E7AE-494C-8DE5-775278986A8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07453" y="3886085"/>
                <a:ext cx="7891424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ector recto 36">
                <a:extLst>
                  <a:ext uri="{FF2B5EF4-FFF2-40B4-BE49-F238E27FC236}">
                    <a16:creationId xmlns:a16="http://schemas.microsoft.com/office/drawing/2014/main" id="{4EB757E1-EF3C-4732-A52A-2F184C7EF10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07454" y="2147135"/>
                <a:ext cx="6149556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ector recto 37">
                <a:extLst>
                  <a:ext uri="{FF2B5EF4-FFF2-40B4-BE49-F238E27FC236}">
                    <a16:creationId xmlns:a16="http://schemas.microsoft.com/office/drawing/2014/main" id="{89405E88-57C7-4F6D-8F33-F5190E39853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07453" y="2701293"/>
                <a:ext cx="6706272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ector recto 38">
                <a:extLst>
                  <a:ext uri="{FF2B5EF4-FFF2-40B4-BE49-F238E27FC236}">
                    <a16:creationId xmlns:a16="http://schemas.microsoft.com/office/drawing/2014/main" id="{A86A711C-C711-4408-8084-6E757601080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07453" y="3255452"/>
                <a:ext cx="7260792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cto 40">
                <a:extLst>
                  <a:ext uri="{FF2B5EF4-FFF2-40B4-BE49-F238E27FC236}">
                    <a16:creationId xmlns:a16="http://schemas.microsoft.com/office/drawing/2014/main" id="{F5A0BB25-C18D-408D-99A3-AF847C89C8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2009" y="3881191"/>
                <a:ext cx="0" cy="2293107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cto 41">
                <a:extLst>
                  <a:ext uri="{FF2B5EF4-FFF2-40B4-BE49-F238E27FC236}">
                    <a16:creationId xmlns:a16="http://schemas.microsoft.com/office/drawing/2014/main" id="{8CD37D7B-0480-49D3-BC75-97135D9D3E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56565" y="3881191"/>
                <a:ext cx="0" cy="2293107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>
                <a:extLst>
                  <a:ext uri="{FF2B5EF4-FFF2-40B4-BE49-F238E27FC236}">
                    <a16:creationId xmlns:a16="http://schemas.microsoft.com/office/drawing/2014/main" id="{30E5480B-DC0F-4515-953D-9F73EBC112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81121" y="3881191"/>
                <a:ext cx="0" cy="2293107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ector recto 43">
                <a:extLst>
                  <a:ext uri="{FF2B5EF4-FFF2-40B4-BE49-F238E27FC236}">
                    <a16:creationId xmlns:a16="http://schemas.microsoft.com/office/drawing/2014/main" id="{709081D1-F238-4402-AED9-B22DAB38C84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05676" y="3881191"/>
                <a:ext cx="0" cy="2293107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CuadroTexto 46">
                <a:extLst>
                  <a:ext uri="{FF2B5EF4-FFF2-40B4-BE49-F238E27FC236}">
                    <a16:creationId xmlns:a16="http://schemas.microsoft.com/office/drawing/2014/main" id="{46D57A66-1A77-4EF3-876E-68A843092216}"/>
                  </a:ext>
                </a:extLst>
              </p:cNvPr>
              <p:cNvSpPr txBox="1"/>
              <p:nvPr/>
            </p:nvSpPr>
            <p:spPr>
              <a:xfrm>
                <a:off x="2289950" y="1759763"/>
                <a:ext cx="353371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200" dirty="0">
                    <a:latin typeface="Roboto" pitchFamily="2" charset="0"/>
                    <a:ea typeface="Roboto" pitchFamily="2" charset="0"/>
                  </a:rPr>
                  <a:t>INFRAESTRUCTURA DE LA EMPRESA</a:t>
                </a:r>
              </a:p>
            </p:txBody>
          </p:sp>
          <p:sp>
            <p:nvSpPr>
              <p:cNvPr id="48" name="CuadroTexto 47">
                <a:extLst>
                  <a:ext uri="{FF2B5EF4-FFF2-40B4-BE49-F238E27FC236}">
                    <a16:creationId xmlns:a16="http://schemas.microsoft.com/office/drawing/2014/main" id="{3B01C9BC-1E48-4B02-8193-6D04B16D7DAF}"/>
                  </a:ext>
                </a:extLst>
              </p:cNvPr>
              <p:cNvSpPr txBox="1"/>
              <p:nvPr/>
            </p:nvSpPr>
            <p:spPr>
              <a:xfrm>
                <a:off x="2289950" y="2298647"/>
                <a:ext cx="353371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200" dirty="0">
                    <a:latin typeface="Roboto" pitchFamily="2" charset="0"/>
                    <a:ea typeface="Roboto" pitchFamily="2" charset="0"/>
                  </a:rPr>
                  <a:t>GESTIÓN DE RECURSOS HUMANOS</a:t>
                </a:r>
              </a:p>
            </p:txBody>
          </p:sp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07E247A0-DE02-48D7-9CEA-64DDA6BA52C6}"/>
                  </a:ext>
                </a:extLst>
              </p:cNvPr>
              <p:cNvSpPr txBox="1"/>
              <p:nvPr/>
            </p:nvSpPr>
            <p:spPr>
              <a:xfrm>
                <a:off x="2289950" y="2855356"/>
                <a:ext cx="353371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200" dirty="0">
                    <a:latin typeface="Roboto" pitchFamily="2" charset="0"/>
                    <a:ea typeface="Roboto" pitchFamily="2" charset="0"/>
                  </a:rPr>
                  <a:t>DESARROLLO TECNOLÓGICO</a:t>
                </a:r>
              </a:p>
            </p:txBody>
          </p:sp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FF78EF86-1679-4588-8B4C-72C7DA66AFAE}"/>
                  </a:ext>
                </a:extLst>
              </p:cNvPr>
              <p:cNvSpPr txBox="1"/>
              <p:nvPr/>
            </p:nvSpPr>
            <p:spPr>
              <a:xfrm>
                <a:off x="2289950" y="3414363"/>
                <a:ext cx="353371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200" dirty="0">
                    <a:latin typeface="Roboto" pitchFamily="2" charset="0"/>
                    <a:ea typeface="Roboto" pitchFamily="2" charset="0"/>
                  </a:rPr>
                  <a:t>APROVISIONAMIENTO</a:t>
                </a:r>
              </a:p>
            </p:txBody>
          </p:sp>
          <p:sp>
            <p:nvSpPr>
              <p:cNvPr id="51" name="CuadroTexto 50">
                <a:extLst>
                  <a:ext uri="{FF2B5EF4-FFF2-40B4-BE49-F238E27FC236}">
                    <a16:creationId xmlns:a16="http://schemas.microsoft.com/office/drawing/2014/main" id="{FC4BF018-D029-47BB-892A-C444CCCD0695}"/>
                  </a:ext>
                </a:extLst>
              </p:cNvPr>
              <p:cNvSpPr txBox="1"/>
              <p:nvPr/>
            </p:nvSpPr>
            <p:spPr>
              <a:xfrm>
                <a:off x="2270651" y="4689311"/>
                <a:ext cx="1261807" cy="53029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s-ES" sz="1200" dirty="0">
                    <a:latin typeface="Roboto" pitchFamily="2" charset="0"/>
                    <a:ea typeface="Roboto" pitchFamily="2" charset="0"/>
                  </a:rPr>
                  <a:t>LOGÍSTICA INTERNA</a:t>
                </a:r>
              </a:p>
            </p:txBody>
          </p:sp>
          <p:sp>
            <p:nvSpPr>
              <p:cNvPr id="52" name="CuadroTexto 51">
                <a:extLst>
                  <a:ext uri="{FF2B5EF4-FFF2-40B4-BE49-F238E27FC236}">
                    <a16:creationId xmlns:a16="http://schemas.microsoft.com/office/drawing/2014/main" id="{2E6B3D6F-DA99-4A75-A01A-8348AA390962}"/>
                  </a:ext>
                </a:extLst>
              </p:cNvPr>
              <p:cNvSpPr txBox="1"/>
              <p:nvPr/>
            </p:nvSpPr>
            <p:spPr>
              <a:xfrm>
                <a:off x="3472114" y="4787165"/>
                <a:ext cx="1261807" cy="53029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s-ES" sz="1200" dirty="0">
                    <a:latin typeface="Roboto" pitchFamily="2" charset="0"/>
                    <a:ea typeface="Roboto" pitchFamily="2" charset="0"/>
                  </a:rPr>
                  <a:t>OPERACIONES</a:t>
                </a:r>
              </a:p>
            </p:txBody>
          </p:sp>
          <p:sp>
            <p:nvSpPr>
              <p:cNvPr id="53" name="CuadroTexto 52">
                <a:extLst>
                  <a:ext uri="{FF2B5EF4-FFF2-40B4-BE49-F238E27FC236}">
                    <a16:creationId xmlns:a16="http://schemas.microsoft.com/office/drawing/2014/main" id="{209CE8D7-0D05-4EA7-AC12-619183C8EE5B}"/>
                  </a:ext>
                </a:extLst>
              </p:cNvPr>
              <p:cNvSpPr txBox="1"/>
              <p:nvPr/>
            </p:nvSpPr>
            <p:spPr>
              <a:xfrm>
                <a:off x="4975311" y="4689309"/>
                <a:ext cx="1042816" cy="53029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s-ES" sz="1200" dirty="0">
                    <a:latin typeface="Roboto" pitchFamily="2" charset="0"/>
                    <a:ea typeface="Roboto" pitchFamily="2" charset="0"/>
                  </a:rPr>
                  <a:t>LOGÍSTICA EXTERNA</a:t>
                </a:r>
              </a:p>
            </p:txBody>
          </p:sp>
          <p:sp>
            <p:nvSpPr>
              <p:cNvPr id="54" name="CuadroTexto 53">
                <a:extLst>
                  <a:ext uri="{FF2B5EF4-FFF2-40B4-BE49-F238E27FC236}">
                    <a16:creationId xmlns:a16="http://schemas.microsoft.com/office/drawing/2014/main" id="{49C22BF2-2ED4-418B-A5FD-AA456235D7C6}"/>
                  </a:ext>
                </a:extLst>
              </p:cNvPr>
              <p:cNvSpPr txBox="1"/>
              <p:nvPr/>
            </p:nvSpPr>
            <p:spPr>
              <a:xfrm>
                <a:off x="6124358" y="4689308"/>
                <a:ext cx="1261807" cy="53029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es-ES" sz="1200" dirty="0">
                    <a:latin typeface="Roboto" pitchFamily="2" charset="0"/>
                    <a:ea typeface="Roboto" pitchFamily="2" charset="0"/>
                  </a:rPr>
                  <a:t>MARKETING </a:t>
                </a:r>
              </a:p>
              <a:p>
                <a:pPr algn="ctr"/>
                <a:r>
                  <a:rPr lang="es-ES" sz="1200" dirty="0">
                    <a:latin typeface="Roboto" pitchFamily="2" charset="0"/>
                    <a:ea typeface="Roboto" pitchFamily="2" charset="0"/>
                  </a:rPr>
                  <a:t>Y VENTAS</a:t>
                </a:r>
              </a:p>
            </p:txBody>
          </p:sp>
          <p:sp>
            <p:nvSpPr>
              <p:cNvPr id="55" name="CuadroTexto 54">
                <a:extLst>
                  <a:ext uri="{FF2B5EF4-FFF2-40B4-BE49-F238E27FC236}">
                    <a16:creationId xmlns:a16="http://schemas.microsoft.com/office/drawing/2014/main" id="{A6C84667-0501-41AF-A735-816BFF0276BE}"/>
                  </a:ext>
                </a:extLst>
              </p:cNvPr>
              <p:cNvSpPr txBox="1"/>
              <p:nvPr/>
            </p:nvSpPr>
            <p:spPr>
              <a:xfrm>
                <a:off x="7517684" y="4787163"/>
                <a:ext cx="1261807" cy="3030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s-ES" sz="1200" dirty="0">
                    <a:latin typeface="Roboto" pitchFamily="2" charset="0"/>
                    <a:ea typeface="Roboto" pitchFamily="2" charset="0"/>
                  </a:rPr>
                  <a:t>SERVICIOS</a:t>
                </a:r>
              </a:p>
            </p:txBody>
          </p:sp>
          <p:sp>
            <p:nvSpPr>
              <p:cNvPr id="56" name="CuadroTexto 55">
                <a:extLst>
                  <a:ext uri="{FF2B5EF4-FFF2-40B4-BE49-F238E27FC236}">
                    <a16:creationId xmlns:a16="http://schemas.microsoft.com/office/drawing/2014/main" id="{3885892A-3116-4473-B5AF-FADE01C8442A}"/>
                  </a:ext>
                </a:extLst>
              </p:cNvPr>
              <p:cNvSpPr txBox="1"/>
              <p:nvPr/>
            </p:nvSpPr>
            <p:spPr>
              <a:xfrm rot="2755353">
                <a:off x="8479495" y="2598633"/>
                <a:ext cx="1679466" cy="3030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s-ES" b="1" dirty="0">
                    <a:solidFill>
                      <a:schemeClr val="bg1"/>
                    </a:solidFill>
                    <a:latin typeface="Roboto" pitchFamily="2" charset="0"/>
                    <a:ea typeface="Roboto" pitchFamily="2" charset="0"/>
                  </a:rPr>
                  <a:t>MARGEN</a:t>
                </a:r>
              </a:p>
            </p:txBody>
          </p:sp>
        </p:grpSp>
        <p:pic>
          <p:nvPicPr>
            <p:cNvPr id="62" name="Imagen 61" descr="Imagen que contiene Icono&#10;&#10;Descripción generada automáticamente">
              <a:extLst>
                <a:ext uri="{FF2B5EF4-FFF2-40B4-BE49-F238E27FC236}">
                  <a16:creationId xmlns:a16="http://schemas.microsoft.com/office/drawing/2014/main" id="{74D5A5BD-60AA-4746-85C0-2E67E5A9F4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7319" y="5664016"/>
              <a:ext cx="900110" cy="240997"/>
            </a:xfrm>
            <a:prstGeom prst="rect">
              <a:avLst/>
            </a:prstGeom>
          </p:spPr>
        </p:pic>
        <p:cxnSp>
          <p:nvCxnSpPr>
            <p:cNvPr id="63" name="Conector recto 62">
              <a:extLst>
                <a:ext uri="{FF2B5EF4-FFF2-40B4-BE49-F238E27FC236}">
                  <a16:creationId xmlns:a16="http://schemas.microsoft.com/office/drawing/2014/main" id="{332F0AA8-6B81-481E-9E15-579D78ED04AA}"/>
                </a:ext>
              </a:extLst>
            </p:cNvPr>
            <p:cNvCxnSpPr>
              <a:cxnSpLocks/>
              <a:stCxn id="35" idx="0"/>
              <a:endCxn id="32" idx="0"/>
            </p:cNvCxnSpPr>
            <p:nvPr/>
          </p:nvCxnSpPr>
          <p:spPr>
            <a:xfrm flipH="1" flipV="1">
              <a:off x="7583648" y="1433586"/>
              <a:ext cx="2302736" cy="2301674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7">
              <a:extLst>
                <a:ext uri="{FF2B5EF4-FFF2-40B4-BE49-F238E27FC236}">
                  <a16:creationId xmlns:a16="http://schemas.microsoft.com/office/drawing/2014/main" id="{A1286C3B-70A1-4B45-9849-377168DCFFD2}"/>
                </a:ext>
              </a:extLst>
            </p:cNvPr>
            <p:cNvCxnSpPr>
              <a:cxnSpLocks/>
              <a:endCxn id="35" idx="4"/>
            </p:cNvCxnSpPr>
            <p:nvPr/>
          </p:nvCxnSpPr>
          <p:spPr>
            <a:xfrm flipH="1">
              <a:off x="7588408" y="3699042"/>
              <a:ext cx="2291306" cy="2325611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CuadroTexto 70">
              <a:extLst>
                <a:ext uri="{FF2B5EF4-FFF2-40B4-BE49-F238E27FC236}">
                  <a16:creationId xmlns:a16="http://schemas.microsoft.com/office/drawing/2014/main" id="{CFFE52C9-BEDA-4778-B0B5-D929B72F9F5C}"/>
                </a:ext>
              </a:extLst>
            </p:cNvPr>
            <p:cNvSpPr txBox="1"/>
            <p:nvPr/>
          </p:nvSpPr>
          <p:spPr>
            <a:xfrm>
              <a:off x="1981618" y="945826"/>
              <a:ext cx="58956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>
                  <a:solidFill>
                    <a:srgbClr val="222960"/>
                  </a:solidFill>
                  <a:latin typeface="Roboto" pitchFamily="2" charset="0"/>
                  <a:ea typeface="Roboto" pitchFamily="2" charset="0"/>
                </a:rPr>
                <a:t>de Michael Porter</a:t>
              </a:r>
            </a:p>
          </p:txBody>
        </p:sp>
        <p:cxnSp>
          <p:nvCxnSpPr>
            <p:cNvPr id="72" name="Conector recto 71">
              <a:extLst>
                <a:ext uri="{FF2B5EF4-FFF2-40B4-BE49-F238E27FC236}">
                  <a16:creationId xmlns:a16="http://schemas.microsoft.com/office/drawing/2014/main" id="{BE0B4B95-ACD2-4046-A2AF-383F1610F98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50026" y="6160899"/>
              <a:ext cx="5665214" cy="0"/>
            </a:xfrm>
            <a:prstGeom prst="line">
              <a:avLst/>
            </a:prstGeom>
            <a:ln w="57150">
              <a:solidFill>
                <a:srgbClr val="E7B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73">
              <a:extLst>
                <a:ext uri="{FF2B5EF4-FFF2-40B4-BE49-F238E27FC236}">
                  <a16:creationId xmlns:a16="http://schemas.microsoft.com/office/drawing/2014/main" id="{54A73354-4C7D-4B51-9848-081E373C3137}"/>
                </a:ext>
              </a:extLst>
            </p:cNvPr>
            <p:cNvCxnSpPr>
              <a:cxnSpLocks/>
            </p:cNvCxnSpPr>
            <p:nvPr/>
          </p:nvCxnSpPr>
          <p:spPr>
            <a:xfrm>
              <a:off x="1825589" y="1432166"/>
              <a:ext cx="0" cy="2298199"/>
            </a:xfrm>
            <a:prstGeom prst="line">
              <a:avLst/>
            </a:prstGeom>
            <a:ln w="57150">
              <a:solidFill>
                <a:srgbClr val="E7B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CuadroTexto 76">
              <a:extLst>
                <a:ext uri="{FF2B5EF4-FFF2-40B4-BE49-F238E27FC236}">
                  <a16:creationId xmlns:a16="http://schemas.microsoft.com/office/drawing/2014/main" id="{3F09F8A8-31CA-49D9-92A6-6D938A517A83}"/>
                </a:ext>
              </a:extLst>
            </p:cNvPr>
            <p:cNvSpPr txBox="1"/>
            <p:nvPr/>
          </p:nvSpPr>
          <p:spPr>
            <a:xfrm rot="16200000">
              <a:off x="521768" y="2458428"/>
              <a:ext cx="22668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200" dirty="0">
                  <a:latin typeface="Roboto" pitchFamily="2" charset="0"/>
                  <a:ea typeface="Roboto" pitchFamily="2" charset="0"/>
                </a:rPr>
                <a:t>ACTIVIDADES DE SOPORTE</a:t>
              </a:r>
            </a:p>
          </p:txBody>
        </p:sp>
        <p:sp>
          <p:nvSpPr>
            <p:cNvPr id="78" name="CuadroTexto 77">
              <a:extLst>
                <a:ext uri="{FF2B5EF4-FFF2-40B4-BE49-F238E27FC236}">
                  <a16:creationId xmlns:a16="http://schemas.microsoft.com/office/drawing/2014/main" id="{6B182A52-07A4-447A-9E5A-97730AD2E750}"/>
                </a:ext>
              </a:extLst>
            </p:cNvPr>
            <p:cNvSpPr txBox="1"/>
            <p:nvPr/>
          </p:nvSpPr>
          <p:spPr>
            <a:xfrm>
              <a:off x="1953990" y="6227115"/>
              <a:ext cx="566124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200" dirty="0">
                  <a:latin typeface="Roboto" pitchFamily="2" charset="0"/>
                  <a:ea typeface="Roboto" pitchFamily="2" charset="0"/>
                </a:rPr>
                <a:t>ACTIVIDADES PRIMARIAS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61426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33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alejandro.segura@upm.es</dc:creator>
  <cp:lastModifiedBy>ALEJANDRO SEGURA DE LA CAL</cp:lastModifiedBy>
  <cp:revision>5</cp:revision>
  <dcterms:created xsi:type="dcterms:W3CDTF">2020-06-12T11:45:20Z</dcterms:created>
  <dcterms:modified xsi:type="dcterms:W3CDTF">2020-12-09T22:45:54Z</dcterms:modified>
</cp:coreProperties>
</file>