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AE00"/>
    <a:srgbClr val="487BA4"/>
    <a:srgbClr val="091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9443A-ABC8-4459-9E98-455D0E173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DA78CE-5E15-48D3-8EDE-F9C980227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E99E3B-C733-4DF7-846E-3823D39F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07A6C-F7D1-4D9C-8148-C00F9A2D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BF857F-6B89-4EC4-8E52-2F045E7A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54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E388F-B412-4E63-870D-D55C6285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0368DB-DF30-48BE-8348-13DB12795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9CF86-8137-46E1-9D85-26CA613D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6332B5-8468-4951-881A-0AD7BCAB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F09CEF-1A0F-48FD-897E-343C76A8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01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56C69B-B7E6-4365-A2DF-C24F01447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25BA4-52BF-4F42-9F4C-1D3C94ED8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C8A925-223C-4ADD-9F54-D751430D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5AA0A7-3DB3-4A7A-873C-E8327501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8A84FA-3859-4B89-A1E0-9CE1AA9D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027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EE26D-A227-4AB8-B830-CF6B98155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81C0D-18C2-4FE3-91DE-9EE635EA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DB835-26A1-4B19-93B4-06BFC0BA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1CD42-B483-4A3C-8536-D2A4618F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836F33-7ED8-4286-916D-09F13D2B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92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A5192-9CAA-45E0-B622-B2DCC88B3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6B074-5815-4488-8787-8003B7F46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57AFA-6F76-4F9C-877C-759337C8F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8FE2A4-4B69-4067-BE42-66132BB4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A45363-FC9B-46C1-BDD5-5AC1725E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3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A6B00-6D19-442D-9892-01134B2C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37D1B2-A5F1-42F7-BC42-ADBB3111F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860906-D7E2-4D13-8EEA-E723A52C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8E0E68-8DE6-4C72-AC90-302D970A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40166D-8307-4535-8179-B33A5A05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60FB3F-DE04-48ED-AFB5-968A5ADB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70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A8771-9861-44A4-94B5-8D0C620C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70761-3D50-42E5-8F21-2A5F0CB34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523909-D509-4350-B0A0-88304178D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62882B-688B-4840-86BF-B74305541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91FE2A-CC62-4580-90A3-75BADFD1F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1D2E62-8FF8-4DBB-84E5-E1AB082FA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B30918-B2E4-4B3D-843C-041BD889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AD884E-0865-4BB3-B259-A3D0CB182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7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1462A-10C0-4727-A3A6-3CFFE871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A2F44F-AEA0-47C3-A95C-6EBCE112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6D48C7-61C1-4961-B4FD-3F824B9F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3442A2-04D6-4736-A132-DECDEDF61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23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DECE13-9905-4BD1-A7E0-E5A419B6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09936E-2B7F-4831-A3D2-3D165336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DAD806-BBAA-4787-8F25-E0535892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678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5F01B-54B5-4CC4-A3E3-70676233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03F53-5FFC-4A90-800B-0F89DEE84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965331-B036-40DB-9932-3C74E1FE3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0F8105-CDDF-4EB2-A164-EFB736FE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8E27CC-C238-43FD-AF0A-A863A4C3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9A580F-30A3-4B84-A8DB-9AD384A0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99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3D062-9FBC-40CB-9F68-0B2269BC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E65D6B-4BE0-4982-A226-48272F5EE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091ED4-BBE0-44E0-9488-CCC3B8BB5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345362-463B-46C1-ADB2-9E97BB9A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79A856-2DB5-4218-8586-22C0A42A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0A50B6-863D-4328-AA83-42D9F632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03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F01CFA-8EC3-4FC0-B382-155805C08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7DEF27-9C4E-4C1C-9B70-EE30DD4D1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DE19A-274A-4347-9D74-AE5C55DAC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0778D-ECE9-4719-BA90-9D332B1C37AC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25BBB6-FB24-471A-9A70-739D21DF5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FE0D2C-3F99-4195-97D1-380EB347E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4A67-399C-452B-AC58-5EE86B1D1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80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FADC083-73A7-4442-BC56-DCEABF86E82D}"/>
              </a:ext>
            </a:extLst>
          </p:cNvPr>
          <p:cNvSpPr/>
          <p:nvPr/>
        </p:nvSpPr>
        <p:spPr>
          <a:xfrm>
            <a:off x="0" y="0"/>
            <a:ext cx="12192000" cy="6872068"/>
          </a:xfrm>
          <a:prstGeom prst="rect">
            <a:avLst/>
          </a:prstGeom>
          <a:solidFill>
            <a:schemeClr val="accent1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230F931-4580-4253-9B4A-DCD509E8C20E}"/>
              </a:ext>
            </a:extLst>
          </p:cNvPr>
          <p:cNvSpPr txBox="1"/>
          <p:nvPr/>
        </p:nvSpPr>
        <p:spPr>
          <a:xfrm>
            <a:off x="5808519" y="879912"/>
            <a:ext cx="594890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91744"/>
                </a:solidFill>
                <a:latin typeface="Roboto" pitchFamily="2" charset="0"/>
                <a:ea typeface="Roboto" pitchFamily="2" charset="0"/>
              </a:rPr>
              <a:t>TAM</a:t>
            </a:r>
            <a:r>
              <a:rPr lang="es-ES" sz="2800" b="1" dirty="0">
                <a:latin typeface="Roboto" pitchFamily="2" charset="0"/>
                <a:ea typeface="Roboto" pitchFamily="2" charset="0"/>
              </a:rPr>
              <a:t> - </a:t>
            </a:r>
            <a:r>
              <a:rPr lang="es-ES" sz="2800" dirty="0">
                <a:latin typeface="Roboto" pitchFamily="2" charset="0"/>
                <a:ea typeface="Roboto" pitchFamily="2" charset="0"/>
              </a:rPr>
              <a:t>MERCADO TOTAL</a:t>
            </a:r>
          </a:p>
          <a:p>
            <a:r>
              <a:rPr lang="es-ES" i="1" dirty="0">
                <a:latin typeface="Roboto" pitchFamily="2" charset="0"/>
                <a:ea typeface="Roboto" pitchFamily="2" charset="0"/>
              </a:rPr>
              <a:t>Indica el volumen de mercado en unidades y en euros:</a:t>
            </a:r>
          </a:p>
          <a:p>
            <a:endParaRPr lang="es-ES" sz="2000" i="1" dirty="0">
              <a:latin typeface="Roboto" pitchFamily="2" charset="0"/>
              <a:ea typeface="Roboto" pitchFamily="2" charset="0"/>
            </a:endParaRPr>
          </a:p>
          <a:p>
            <a:endParaRPr lang="es-ES" sz="2000" i="1" dirty="0">
              <a:latin typeface="Roboto" pitchFamily="2" charset="0"/>
              <a:ea typeface="Roboto" pitchFamily="2" charset="0"/>
            </a:endParaRPr>
          </a:p>
          <a:p>
            <a:endParaRPr lang="es-ES" sz="2000" i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9522015-4FC6-4DEC-9847-943AAD2643A3}"/>
              </a:ext>
            </a:extLst>
          </p:cNvPr>
          <p:cNvSpPr txBox="1"/>
          <p:nvPr/>
        </p:nvSpPr>
        <p:spPr>
          <a:xfrm>
            <a:off x="5808519" y="2779551"/>
            <a:ext cx="5948905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487BA4"/>
                </a:solidFill>
                <a:latin typeface="Roboto" pitchFamily="2" charset="0"/>
                <a:ea typeface="Roboto" pitchFamily="2" charset="0"/>
              </a:rPr>
              <a:t>SAM</a:t>
            </a:r>
            <a:r>
              <a:rPr lang="es-ES" sz="2800" b="1" dirty="0">
                <a:latin typeface="Roboto" pitchFamily="2" charset="0"/>
                <a:ea typeface="Roboto" pitchFamily="2" charset="0"/>
              </a:rPr>
              <a:t> - </a:t>
            </a:r>
            <a:r>
              <a:rPr lang="es-ES" sz="2800" dirty="0">
                <a:latin typeface="Roboto" pitchFamily="2" charset="0"/>
                <a:ea typeface="Roboto" pitchFamily="2" charset="0"/>
              </a:rPr>
              <a:t>MERCADO DISPONIBLE</a:t>
            </a:r>
          </a:p>
          <a:p>
            <a:r>
              <a:rPr lang="es-ES" i="1" dirty="0">
                <a:latin typeface="Roboto" pitchFamily="2" charset="0"/>
                <a:ea typeface="Roboto" pitchFamily="2" charset="0"/>
              </a:rPr>
              <a:t>¿Cuánta gente podría querer comprarte dadas las características de tu negocio?</a:t>
            </a:r>
          </a:p>
          <a:p>
            <a:endParaRPr lang="es-ES" b="1" i="1" dirty="0">
              <a:latin typeface="Roboto" pitchFamily="2" charset="0"/>
              <a:ea typeface="Roboto" pitchFamily="2" charset="0"/>
            </a:endParaRPr>
          </a:p>
          <a:p>
            <a:endParaRPr lang="es-ES" b="1" i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5D726C0-A856-416E-A2F5-66F373EC5E49}"/>
              </a:ext>
            </a:extLst>
          </p:cNvPr>
          <p:cNvSpPr txBox="1"/>
          <p:nvPr/>
        </p:nvSpPr>
        <p:spPr>
          <a:xfrm>
            <a:off x="5808519" y="4689061"/>
            <a:ext cx="5948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D8AE00"/>
                </a:solidFill>
                <a:latin typeface="Roboto" pitchFamily="2" charset="0"/>
                <a:ea typeface="Roboto" pitchFamily="2" charset="0"/>
              </a:rPr>
              <a:t>SOM</a:t>
            </a:r>
            <a:r>
              <a:rPr lang="es-ES" sz="2800" b="1" dirty="0">
                <a:latin typeface="Roboto" pitchFamily="2" charset="0"/>
                <a:ea typeface="Roboto" pitchFamily="2" charset="0"/>
              </a:rPr>
              <a:t> - </a:t>
            </a:r>
            <a:r>
              <a:rPr lang="es-ES" sz="2800" dirty="0">
                <a:latin typeface="Roboto" pitchFamily="2" charset="0"/>
                <a:ea typeface="Roboto" pitchFamily="2" charset="0"/>
              </a:rPr>
              <a:t>MERCADO ACCESIBLE</a:t>
            </a:r>
          </a:p>
          <a:p>
            <a:r>
              <a:rPr lang="es-ES" i="1" dirty="0">
                <a:latin typeface="Roboto" pitchFamily="2" charset="0"/>
                <a:ea typeface="Roboto" pitchFamily="2" charset="0"/>
              </a:rPr>
              <a:t>Dado lo que puedes producir, indica cuanto esperas poder vender a corto plazo</a:t>
            </a:r>
          </a:p>
          <a:p>
            <a:endParaRPr lang="es-ES" i="1" dirty="0">
              <a:latin typeface="Roboto" pitchFamily="2" charset="0"/>
              <a:ea typeface="Roboto" pitchFamily="2" charset="0"/>
            </a:endParaRPr>
          </a:p>
          <a:p>
            <a:endParaRPr lang="es-ES" i="1" dirty="0">
              <a:latin typeface="Roboto" pitchFamily="2" charset="0"/>
              <a:ea typeface="Roboto" pitchFamily="2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7C521C1-ACF4-4FD8-B0CA-4EE0D13656B2}"/>
              </a:ext>
            </a:extLst>
          </p:cNvPr>
          <p:cNvCxnSpPr/>
          <p:nvPr/>
        </p:nvCxnSpPr>
        <p:spPr>
          <a:xfrm>
            <a:off x="5617029" y="879912"/>
            <a:ext cx="0" cy="1765493"/>
          </a:xfrm>
          <a:prstGeom prst="line">
            <a:avLst/>
          </a:prstGeom>
          <a:ln w="57150">
            <a:solidFill>
              <a:srgbClr val="09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B2DC337-D991-4306-9F4E-86348B404849}"/>
              </a:ext>
            </a:extLst>
          </p:cNvPr>
          <p:cNvCxnSpPr/>
          <p:nvPr/>
        </p:nvCxnSpPr>
        <p:spPr>
          <a:xfrm>
            <a:off x="5617029" y="2782890"/>
            <a:ext cx="0" cy="1765493"/>
          </a:xfrm>
          <a:prstGeom prst="line">
            <a:avLst/>
          </a:prstGeom>
          <a:ln w="57150">
            <a:solidFill>
              <a:srgbClr val="487B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3E961093-CE64-4A36-8342-5C921039A149}"/>
              </a:ext>
            </a:extLst>
          </p:cNvPr>
          <p:cNvCxnSpPr/>
          <p:nvPr/>
        </p:nvCxnSpPr>
        <p:spPr>
          <a:xfrm>
            <a:off x="5617029" y="4685868"/>
            <a:ext cx="0" cy="1765493"/>
          </a:xfrm>
          <a:prstGeom prst="line">
            <a:avLst/>
          </a:prstGeom>
          <a:ln w="57150">
            <a:solidFill>
              <a:srgbClr val="D8A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70998D15-0289-45A9-A54A-5F276D5DA496}"/>
              </a:ext>
            </a:extLst>
          </p:cNvPr>
          <p:cNvGrpSpPr/>
          <p:nvPr/>
        </p:nvGrpSpPr>
        <p:grpSpPr>
          <a:xfrm>
            <a:off x="207147" y="928704"/>
            <a:ext cx="5601373" cy="5790118"/>
            <a:chOff x="207147" y="725504"/>
            <a:chExt cx="5601373" cy="5790118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49508E8F-98B9-47D6-8D21-E31F2906681E}"/>
                </a:ext>
              </a:extLst>
            </p:cNvPr>
            <p:cNvGrpSpPr/>
            <p:nvPr/>
          </p:nvGrpSpPr>
          <p:grpSpPr>
            <a:xfrm>
              <a:off x="207147" y="725504"/>
              <a:ext cx="5601373" cy="5421059"/>
              <a:chOff x="936232" y="398736"/>
              <a:chExt cx="5945815" cy="5754413"/>
            </a:xfrm>
          </p:grpSpPr>
          <p:sp>
            <p:nvSpPr>
              <p:cNvPr id="9" name="Hexágono 8">
                <a:extLst>
                  <a:ext uri="{FF2B5EF4-FFF2-40B4-BE49-F238E27FC236}">
                    <a16:creationId xmlns:a16="http://schemas.microsoft.com/office/drawing/2014/main" id="{D2EFF52F-B667-4D6F-A050-3B0CA7CBEF7A}"/>
                  </a:ext>
                </a:extLst>
              </p:cNvPr>
              <p:cNvSpPr/>
              <p:nvPr/>
            </p:nvSpPr>
            <p:spPr>
              <a:xfrm rot="16200000">
                <a:off x="3420599" y="2650848"/>
                <a:ext cx="3060386" cy="2655803"/>
              </a:xfrm>
              <a:prstGeom prst="hexagon">
                <a:avLst>
                  <a:gd name="adj" fmla="val 29158"/>
                  <a:gd name="vf" fmla="val 115470"/>
                </a:avLst>
              </a:prstGeom>
              <a:solidFill>
                <a:srgbClr val="245082"/>
              </a:solidFill>
              <a:ln w="254000">
                <a:solidFill>
                  <a:srgbClr val="24508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Hexágono 9">
                <a:extLst>
                  <a:ext uri="{FF2B5EF4-FFF2-40B4-BE49-F238E27FC236}">
                    <a16:creationId xmlns:a16="http://schemas.microsoft.com/office/drawing/2014/main" id="{E623DA93-D945-4CA6-A960-32B8E945BBC7}"/>
                  </a:ext>
                </a:extLst>
              </p:cNvPr>
              <p:cNvSpPr/>
              <p:nvPr/>
            </p:nvSpPr>
            <p:spPr>
              <a:xfrm rot="16200000">
                <a:off x="4940824" y="3753803"/>
                <a:ext cx="1504120" cy="1305276"/>
              </a:xfrm>
              <a:prstGeom prst="hexagon">
                <a:avLst>
                  <a:gd name="adj" fmla="val 29158"/>
                  <a:gd name="vf" fmla="val 115470"/>
                </a:avLst>
              </a:prstGeom>
              <a:solidFill>
                <a:srgbClr val="D8AE00"/>
              </a:solidFill>
              <a:ln w="127000">
                <a:solidFill>
                  <a:srgbClr val="D8AE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0A75AEF-9818-469D-8F5E-B62D678AE3A4}"/>
                  </a:ext>
                </a:extLst>
              </p:cNvPr>
              <p:cNvSpPr txBox="1"/>
              <p:nvPr/>
            </p:nvSpPr>
            <p:spPr>
              <a:xfrm>
                <a:off x="936232" y="1782096"/>
                <a:ext cx="23783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48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TAM</a:t>
                </a: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7585A0D1-FD82-4465-8AB8-2884C7BBB1CF}"/>
                  </a:ext>
                </a:extLst>
              </p:cNvPr>
              <p:cNvSpPr txBox="1"/>
              <p:nvPr/>
            </p:nvSpPr>
            <p:spPr>
              <a:xfrm>
                <a:off x="3314558" y="3063258"/>
                <a:ext cx="237832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44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SAM</a:t>
                </a:r>
                <a:endParaRPr lang="es-ES" sz="48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5C38ED6A-74E9-4982-9F7F-8AE5B2E9F044}"/>
                  </a:ext>
                </a:extLst>
              </p:cNvPr>
              <p:cNvSpPr txBox="1"/>
              <p:nvPr/>
            </p:nvSpPr>
            <p:spPr>
              <a:xfrm>
                <a:off x="4503721" y="3957888"/>
                <a:ext cx="23783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36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SOM</a:t>
                </a:r>
              </a:p>
            </p:txBody>
          </p:sp>
          <p:sp>
            <p:nvSpPr>
              <p:cNvPr id="14" name="Hexágono 13">
                <a:extLst>
                  <a:ext uri="{FF2B5EF4-FFF2-40B4-BE49-F238E27FC236}">
                    <a16:creationId xmlns:a16="http://schemas.microsoft.com/office/drawing/2014/main" id="{0963E796-B535-407A-AE22-5C347A669976}"/>
                  </a:ext>
                </a:extLst>
              </p:cNvPr>
              <p:cNvSpPr/>
              <p:nvPr/>
            </p:nvSpPr>
            <p:spPr>
              <a:xfrm rot="16200000">
                <a:off x="837817" y="779103"/>
                <a:ext cx="5754413" cy="4993679"/>
              </a:xfrm>
              <a:prstGeom prst="hexagon">
                <a:avLst>
                  <a:gd name="adj" fmla="val 29158"/>
                  <a:gd name="vf" fmla="val 115470"/>
                </a:avLst>
              </a:prstGeom>
              <a:solidFill>
                <a:srgbClr val="091744"/>
              </a:solidFill>
              <a:ln w="381000">
                <a:solidFill>
                  <a:srgbClr val="0917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Hexágono 14">
                <a:extLst>
                  <a:ext uri="{FF2B5EF4-FFF2-40B4-BE49-F238E27FC236}">
                    <a16:creationId xmlns:a16="http://schemas.microsoft.com/office/drawing/2014/main" id="{22451A8B-86E5-4887-A38C-C885C4138069}"/>
                  </a:ext>
                </a:extLst>
              </p:cNvPr>
              <p:cNvSpPr/>
              <p:nvPr/>
            </p:nvSpPr>
            <p:spPr>
              <a:xfrm rot="16200000">
                <a:off x="1099380" y="1050640"/>
                <a:ext cx="5231285" cy="4539708"/>
              </a:xfrm>
              <a:prstGeom prst="hexagon">
                <a:avLst>
                  <a:gd name="adj" fmla="val 29158"/>
                  <a:gd name="vf" fmla="val 115470"/>
                </a:avLst>
              </a:prstGeom>
              <a:noFill/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Hexágono 15">
                <a:extLst>
                  <a:ext uri="{FF2B5EF4-FFF2-40B4-BE49-F238E27FC236}">
                    <a16:creationId xmlns:a16="http://schemas.microsoft.com/office/drawing/2014/main" id="{61E8469D-BA0A-4B5A-A6C0-6AFCAD8F38BE}"/>
                  </a:ext>
                </a:extLst>
              </p:cNvPr>
              <p:cNvSpPr/>
              <p:nvPr/>
            </p:nvSpPr>
            <p:spPr>
              <a:xfrm rot="16200000">
                <a:off x="3420600" y="2650848"/>
                <a:ext cx="3060386" cy="2655803"/>
              </a:xfrm>
              <a:prstGeom prst="hexagon">
                <a:avLst>
                  <a:gd name="adj" fmla="val 29158"/>
                  <a:gd name="vf" fmla="val 115470"/>
                </a:avLst>
              </a:prstGeom>
              <a:solidFill>
                <a:srgbClr val="245082"/>
              </a:solidFill>
              <a:ln w="254000">
                <a:solidFill>
                  <a:srgbClr val="24508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E908E168-9994-4571-AFF4-F6CDC48D560E}"/>
                  </a:ext>
                </a:extLst>
              </p:cNvPr>
              <p:cNvSpPr txBox="1"/>
              <p:nvPr/>
            </p:nvSpPr>
            <p:spPr>
              <a:xfrm>
                <a:off x="1163217" y="2007178"/>
                <a:ext cx="23783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48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TAM</a:t>
                </a:r>
              </a:p>
            </p:txBody>
          </p:sp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AD6D6014-6B65-4F7C-ABBF-A14E5B9658F0}"/>
                  </a:ext>
                </a:extLst>
              </p:cNvPr>
              <p:cNvSpPr txBox="1"/>
              <p:nvPr/>
            </p:nvSpPr>
            <p:spPr>
              <a:xfrm>
                <a:off x="3401108" y="3223788"/>
                <a:ext cx="237832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44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SAM</a:t>
                </a:r>
                <a:endParaRPr lang="es-ES" sz="48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19" name="Hexágono 18">
                <a:extLst>
                  <a:ext uri="{FF2B5EF4-FFF2-40B4-BE49-F238E27FC236}">
                    <a16:creationId xmlns:a16="http://schemas.microsoft.com/office/drawing/2014/main" id="{36D3469C-A385-4652-888C-531CF20623ED}"/>
                  </a:ext>
                </a:extLst>
              </p:cNvPr>
              <p:cNvSpPr/>
              <p:nvPr/>
            </p:nvSpPr>
            <p:spPr>
              <a:xfrm rot="16200000">
                <a:off x="3559708" y="2771566"/>
                <a:ext cx="2782169" cy="2414366"/>
              </a:xfrm>
              <a:prstGeom prst="hexagon">
                <a:avLst>
                  <a:gd name="adj" fmla="val 29158"/>
                  <a:gd name="vf" fmla="val 115470"/>
                </a:avLst>
              </a:prstGeom>
              <a:noFill/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" name="Hexágono 19">
                <a:extLst>
                  <a:ext uri="{FF2B5EF4-FFF2-40B4-BE49-F238E27FC236}">
                    <a16:creationId xmlns:a16="http://schemas.microsoft.com/office/drawing/2014/main" id="{B80383D0-93A2-4E2B-817D-78935FA0AB99}"/>
                  </a:ext>
                </a:extLst>
              </p:cNvPr>
              <p:cNvSpPr/>
              <p:nvPr/>
            </p:nvSpPr>
            <p:spPr>
              <a:xfrm rot="16200000">
                <a:off x="4944194" y="3767055"/>
                <a:ext cx="1504120" cy="1305276"/>
              </a:xfrm>
              <a:prstGeom prst="hexagon">
                <a:avLst>
                  <a:gd name="adj" fmla="val 29158"/>
                  <a:gd name="vf" fmla="val 115470"/>
                </a:avLst>
              </a:prstGeom>
              <a:solidFill>
                <a:srgbClr val="D8AE00"/>
              </a:solidFill>
              <a:ln w="127000">
                <a:solidFill>
                  <a:srgbClr val="D8AE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D91D6F9-24B8-43C4-A0E6-F4B4F7111C2B}"/>
                  </a:ext>
                </a:extLst>
              </p:cNvPr>
              <p:cNvSpPr txBox="1"/>
              <p:nvPr/>
            </p:nvSpPr>
            <p:spPr>
              <a:xfrm>
                <a:off x="5036863" y="4092136"/>
                <a:ext cx="13476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3600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SOM</a:t>
                </a:r>
              </a:p>
            </p:txBody>
          </p:sp>
          <p:sp>
            <p:nvSpPr>
              <p:cNvPr id="22" name="Hexágono 21">
                <a:extLst>
                  <a:ext uri="{FF2B5EF4-FFF2-40B4-BE49-F238E27FC236}">
                    <a16:creationId xmlns:a16="http://schemas.microsoft.com/office/drawing/2014/main" id="{01E10599-2A86-41B0-8790-1294228189CA}"/>
                  </a:ext>
                </a:extLst>
              </p:cNvPr>
              <p:cNvSpPr/>
              <p:nvPr/>
            </p:nvSpPr>
            <p:spPr>
              <a:xfrm rot="16200000">
                <a:off x="5008372" y="3826613"/>
                <a:ext cx="1367382" cy="1186615"/>
              </a:xfrm>
              <a:prstGeom prst="hexagon">
                <a:avLst>
                  <a:gd name="adj" fmla="val 29158"/>
                  <a:gd name="vf" fmla="val 115470"/>
                </a:avLst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95860F1E-80F3-4042-BE02-90F0D7EB0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6262" y="5624981"/>
              <a:ext cx="994851" cy="890641"/>
            </a:xfrm>
            <a:prstGeom prst="rect">
              <a:avLst/>
            </a:prstGeom>
          </p:spPr>
        </p:pic>
      </p:grp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842086E-9CB2-4569-90D8-2DC1F5C6FCCC}"/>
              </a:ext>
            </a:extLst>
          </p:cNvPr>
          <p:cNvSpPr txBox="1"/>
          <p:nvPr/>
        </p:nvSpPr>
        <p:spPr>
          <a:xfrm>
            <a:off x="420983" y="103860"/>
            <a:ext cx="11284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91744"/>
                </a:solidFill>
                <a:latin typeface="Roboto" pitchFamily="2" charset="0"/>
                <a:ea typeface="Roboto" pitchFamily="2" charset="0"/>
              </a:rPr>
              <a:t>PLANTILLA TAM </a:t>
            </a:r>
            <a:r>
              <a:rPr lang="es-ES" sz="2800" dirty="0">
                <a:solidFill>
                  <a:srgbClr val="487BA4"/>
                </a:solidFill>
                <a:latin typeface="Roboto" pitchFamily="2" charset="0"/>
                <a:ea typeface="Roboto" pitchFamily="2" charset="0"/>
              </a:rPr>
              <a:t>SAM</a:t>
            </a:r>
            <a:r>
              <a:rPr lang="es-ES" sz="2800" dirty="0">
                <a:solidFill>
                  <a:srgbClr val="091744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800" dirty="0">
                <a:solidFill>
                  <a:srgbClr val="D8AE00"/>
                </a:solidFill>
                <a:latin typeface="Roboto" pitchFamily="2" charset="0"/>
                <a:ea typeface="Roboto" pitchFamily="2" charset="0"/>
              </a:rPr>
              <a:t>SOM</a:t>
            </a:r>
          </a:p>
        </p:txBody>
      </p:sp>
    </p:spTree>
    <p:extLst>
      <p:ext uri="{BB962C8B-B14F-4D97-AF65-F5344CB8AC3E}">
        <p14:creationId xmlns:p14="http://schemas.microsoft.com/office/powerpoint/2010/main" val="1462893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alejandro.segura@upm.es</dc:creator>
  <cp:lastModifiedBy>alejandro.segura@upm.es</cp:lastModifiedBy>
  <cp:revision>1</cp:revision>
  <dcterms:created xsi:type="dcterms:W3CDTF">2020-05-19T22:26:23Z</dcterms:created>
  <dcterms:modified xsi:type="dcterms:W3CDTF">2020-05-19T22:32:22Z</dcterms:modified>
</cp:coreProperties>
</file>